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9214"/>
    <a:srgbClr val="FF6600"/>
    <a:srgbClr val="FC0019"/>
    <a:srgbClr val="0F218B"/>
    <a:srgbClr val="FF5050"/>
    <a:srgbClr val="66FFFF"/>
    <a:srgbClr val="0066FF"/>
    <a:srgbClr val="99FF33"/>
    <a:srgbClr val="FF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5" cy="501483"/>
          </a:xfrm>
          <a:prstGeom prst="rect">
            <a:avLst/>
          </a:prstGeom>
        </p:spPr>
        <p:txBody>
          <a:bodyPr vert="horz" lIns="89695" tIns="44847" rIns="89695" bIns="448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209" y="0"/>
            <a:ext cx="2984405" cy="501483"/>
          </a:xfrm>
          <a:prstGeom prst="rect">
            <a:avLst/>
          </a:prstGeom>
        </p:spPr>
        <p:txBody>
          <a:bodyPr vert="horz" lIns="89695" tIns="44847" rIns="89695" bIns="44847" rtlCol="0"/>
          <a:lstStyle>
            <a:lvl1pPr algn="r">
              <a:defRPr sz="1200"/>
            </a:lvl1pPr>
          </a:lstStyle>
          <a:p>
            <a:fld id="{ABA8DB8F-96E1-4C0D-BF96-C3B0E249D69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95" tIns="44847" rIns="89695" bIns="448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51" y="4821106"/>
            <a:ext cx="5511461" cy="3944683"/>
          </a:xfrm>
          <a:prstGeom prst="rect">
            <a:avLst/>
          </a:prstGeom>
        </p:spPr>
        <p:txBody>
          <a:bodyPr vert="horz" lIns="89695" tIns="44847" rIns="89695" bIns="448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231"/>
            <a:ext cx="2984405" cy="501483"/>
          </a:xfrm>
          <a:prstGeom prst="rect">
            <a:avLst/>
          </a:prstGeom>
        </p:spPr>
        <p:txBody>
          <a:bodyPr vert="horz" lIns="89695" tIns="44847" rIns="89695" bIns="448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209" y="9517231"/>
            <a:ext cx="2984405" cy="501483"/>
          </a:xfrm>
          <a:prstGeom prst="rect">
            <a:avLst/>
          </a:prstGeom>
        </p:spPr>
        <p:txBody>
          <a:bodyPr vert="horz" lIns="89695" tIns="44847" rIns="89695" bIns="44847" rtlCol="0" anchor="b"/>
          <a:lstStyle>
            <a:lvl1pPr algn="r">
              <a:defRPr sz="1200"/>
            </a:lvl1pPr>
          </a:lstStyle>
          <a:p>
            <a:fld id="{CFFBA991-E531-468D-80DC-8E1281AB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80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0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90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1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21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3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6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87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1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33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35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906-9A1D-4475-8B1B-89E26DAC8301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961C1-0C2C-4999-98E3-F33840845A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1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1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82D8D4C-6E09-4B36-A2EC-9AF0CEAEB2A4}"/>
              </a:ext>
            </a:extLst>
          </p:cNvPr>
          <p:cNvSpPr/>
          <p:nvPr/>
        </p:nvSpPr>
        <p:spPr>
          <a:xfrm>
            <a:off x="3548796" y="4514789"/>
            <a:ext cx="3034270" cy="108527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9F51DEFB-8BB3-47C4-B1CB-D65E316C4DE4}"/>
              </a:ext>
            </a:extLst>
          </p:cNvPr>
          <p:cNvSpPr/>
          <p:nvPr/>
        </p:nvSpPr>
        <p:spPr>
          <a:xfrm>
            <a:off x="605029" y="7254070"/>
            <a:ext cx="1037312" cy="68553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E427123C-D8D1-4B81-BAF6-787ED5C786E6}"/>
              </a:ext>
            </a:extLst>
          </p:cNvPr>
          <p:cNvSpPr/>
          <p:nvPr/>
        </p:nvSpPr>
        <p:spPr>
          <a:xfrm>
            <a:off x="617574" y="6584064"/>
            <a:ext cx="559199" cy="95502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F65E4BFC-2F65-48C4-906B-45AC3073E188}"/>
              </a:ext>
            </a:extLst>
          </p:cNvPr>
          <p:cNvSpPr/>
          <p:nvPr/>
        </p:nvSpPr>
        <p:spPr>
          <a:xfrm>
            <a:off x="610804" y="5886281"/>
            <a:ext cx="1180680" cy="78882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45395585-7150-49C1-9DFE-597DE901D32A}"/>
              </a:ext>
            </a:extLst>
          </p:cNvPr>
          <p:cNvSpPr/>
          <p:nvPr/>
        </p:nvSpPr>
        <p:spPr>
          <a:xfrm>
            <a:off x="94392" y="173473"/>
            <a:ext cx="5518511" cy="147939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66" name="四角形: 対角を切り取る 65">
            <a:extLst>
              <a:ext uri="{FF2B5EF4-FFF2-40B4-BE49-F238E27FC236}">
                <a16:creationId xmlns:a16="http://schemas.microsoft.com/office/drawing/2014/main" id="{88AC93EF-18E5-4507-A433-96BAF78398BC}"/>
              </a:ext>
            </a:extLst>
          </p:cNvPr>
          <p:cNvSpPr/>
          <p:nvPr/>
        </p:nvSpPr>
        <p:spPr>
          <a:xfrm>
            <a:off x="188153" y="2720237"/>
            <a:ext cx="3363875" cy="450722"/>
          </a:xfrm>
          <a:prstGeom prst="snip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114840F-81D8-4A00-B681-70240BDC79E9}"/>
              </a:ext>
            </a:extLst>
          </p:cNvPr>
          <p:cNvSpPr txBox="1"/>
          <p:nvPr/>
        </p:nvSpPr>
        <p:spPr>
          <a:xfrm>
            <a:off x="117819" y="2658347"/>
            <a:ext cx="3291034" cy="400110"/>
          </a:xfrm>
          <a:prstGeom prst="rect">
            <a:avLst/>
          </a:prstGeom>
          <a:solidFill>
            <a:srgbClr val="0F218B"/>
          </a:solidFill>
          <a:ln w="31750">
            <a:solidFill>
              <a:srgbClr val="C69214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n w="9525" cmpd="sng">
                  <a:noFill/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初心者のかた・大・歓・迎！</a:t>
            </a:r>
            <a:endParaRPr lang="en-US" altLang="ja-JP" sz="2000" dirty="0">
              <a:ln w="9525" cmpd="sng">
                <a:noFill/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9" name="四角形: 対角を切り取る 58">
            <a:extLst>
              <a:ext uri="{FF2B5EF4-FFF2-40B4-BE49-F238E27FC236}">
                <a16:creationId xmlns:a16="http://schemas.microsoft.com/office/drawing/2014/main" id="{269DECD1-67E1-4C62-B084-4B04F10C45CA}"/>
              </a:ext>
            </a:extLst>
          </p:cNvPr>
          <p:cNvSpPr/>
          <p:nvPr/>
        </p:nvSpPr>
        <p:spPr>
          <a:xfrm>
            <a:off x="531280" y="5651561"/>
            <a:ext cx="1664242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対象（定員）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BDD5F98-13A3-42F9-B273-03B6DAA9DE4D}"/>
              </a:ext>
            </a:extLst>
          </p:cNvPr>
          <p:cNvSpPr txBox="1"/>
          <p:nvPr/>
        </p:nvSpPr>
        <p:spPr>
          <a:xfrm>
            <a:off x="60852" y="28885"/>
            <a:ext cx="57136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主催：下高井戸運動場</a:t>
            </a:r>
            <a:r>
              <a:rPr lang="en-US" altLang="ja-JP" sz="10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</a:t>
            </a:r>
            <a:r>
              <a:rPr lang="ja-JP" altLang="en-US" sz="10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下高井戸区民集会所 指定管理者「杉並スポーツ・カルチャー共同事業体</a:t>
            </a:r>
            <a:r>
              <a:rPr lang="ja-JP" altLang="en-US" sz="1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</a:t>
            </a:r>
            <a:endParaRPr lang="en-US" altLang="ja-JP" sz="1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FD43C4D6-06FC-4D97-AA01-B018229C2E77}"/>
              </a:ext>
            </a:extLst>
          </p:cNvPr>
          <p:cNvSpPr/>
          <p:nvPr/>
        </p:nvSpPr>
        <p:spPr>
          <a:xfrm>
            <a:off x="1469823" y="1072427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  <a:endParaRPr kumimoji="1" lang="ja-JP" altLang="en-US" sz="5400" dirty="0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F9DDA147-AF49-4FFC-81A4-74F66057D20C}"/>
              </a:ext>
            </a:extLst>
          </p:cNvPr>
          <p:cNvSpPr/>
          <p:nvPr/>
        </p:nvSpPr>
        <p:spPr>
          <a:xfrm>
            <a:off x="269546" y="5704925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4" name="四角形: 対角を切り取る 63">
            <a:extLst>
              <a:ext uri="{FF2B5EF4-FFF2-40B4-BE49-F238E27FC236}">
                <a16:creationId xmlns:a16="http://schemas.microsoft.com/office/drawing/2014/main" id="{146EBAC7-D724-4068-B0AF-DB3ED04ACF2F}"/>
              </a:ext>
            </a:extLst>
          </p:cNvPr>
          <p:cNvSpPr/>
          <p:nvPr/>
        </p:nvSpPr>
        <p:spPr>
          <a:xfrm>
            <a:off x="-45629" y="3632484"/>
            <a:ext cx="6903629" cy="363118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～親子やお友達と</a:t>
            </a:r>
            <a:r>
              <a:rPr lang="en-US" altLang="ja-JP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!</a:t>
            </a:r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個人でも参加</a:t>
            </a:r>
            <a:r>
              <a:rPr lang="en-US" altLang="ja-JP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OK!</a:t>
            </a:r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endParaRPr lang="en-US" altLang="ja-JP" sz="1600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集まったメンバーでチームを組み、サッカーの試合</a:t>
            </a:r>
            <a:r>
              <a:rPr lang="en-US" altLang="ja-JP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(5</a:t>
            </a:r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人～</a:t>
            </a:r>
            <a:r>
              <a:rPr lang="en-US" altLang="ja-JP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人制</a:t>
            </a:r>
            <a:r>
              <a:rPr lang="en-US" altLang="ja-JP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を行う、</a:t>
            </a:r>
            <a:endParaRPr lang="en-US" altLang="ja-JP" sz="1600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エンジョイ志向のプログラムです！</a:t>
            </a:r>
            <a:endParaRPr kumimoji="1" lang="en-US" altLang="ja-JP" sz="1600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サッカー初心者・未経験者でも楽しめるよう、参加人数にあわせてスタッフが</a:t>
            </a:r>
            <a:endParaRPr kumimoji="1" lang="en-US" altLang="ja-JP" sz="1600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試合のルールやチームを設定します。</a:t>
            </a:r>
          </a:p>
        </p:txBody>
      </p:sp>
      <p:sp>
        <p:nvSpPr>
          <p:cNvPr id="71" name="四角形: 対角を切り取る 70">
            <a:extLst>
              <a:ext uri="{FF2B5EF4-FFF2-40B4-BE49-F238E27FC236}">
                <a16:creationId xmlns:a16="http://schemas.microsoft.com/office/drawing/2014/main" id="{D3C4E995-E346-4B91-AABA-D5ADCEC8C7E2}"/>
              </a:ext>
            </a:extLst>
          </p:cNvPr>
          <p:cNvSpPr/>
          <p:nvPr/>
        </p:nvSpPr>
        <p:spPr>
          <a:xfrm>
            <a:off x="1823099" y="5669227"/>
            <a:ext cx="3557230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中学</a:t>
            </a:r>
            <a:r>
              <a:rPr lang="en-US" altLang="ja-JP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年生～成人</a:t>
            </a:r>
            <a:r>
              <a:rPr lang="en-US" altLang="ja-JP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(24</a:t>
            </a:r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 </a:t>
            </a:r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先着順</a:t>
            </a:r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en-US" altLang="ja-JP" sz="16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2" name="四角形: 対角を切り取る 71">
            <a:extLst>
              <a:ext uri="{FF2B5EF4-FFF2-40B4-BE49-F238E27FC236}">
                <a16:creationId xmlns:a16="http://schemas.microsoft.com/office/drawing/2014/main" id="{60A42209-3E1C-4BE7-8D5D-DE1D98C7575C}"/>
              </a:ext>
            </a:extLst>
          </p:cNvPr>
          <p:cNvSpPr/>
          <p:nvPr/>
        </p:nvSpPr>
        <p:spPr>
          <a:xfrm>
            <a:off x="547987" y="6363433"/>
            <a:ext cx="845589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4" name="四角形: 対角を切り取る 73">
            <a:extLst>
              <a:ext uri="{FF2B5EF4-FFF2-40B4-BE49-F238E27FC236}">
                <a16:creationId xmlns:a16="http://schemas.microsoft.com/office/drawing/2014/main" id="{4E7F6BAC-7CFF-4693-B401-2AD77A277EB0}"/>
              </a:ext>
            </a:extLst>
          </p:cNvPr>
          <p:cNvSpPr/>
          <p:nvPr/>
        </p:nvSpPr>
        <p:spPr>
          <a:xfrm>
            <a:off x="1257717" y="6410874"/>
            <a:ext cx="2451745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19:20</a:t>
            </a:r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20:50 </a:t>
            </a:r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en-US" altLang="ja-JP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90</a:t>
            </a:r>
            <a:r>
              <a:rPr lang="ja-JP" altLang="en-US" sz="16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分）</a:t>
            </a:r>
            <a:endParaRPr lang="en-US" altLang="ja-JP" sz="16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6" name="四角形: 対角を切り取る 75">
            <a:extLst>
              <a:ext uri="{FF2B5EF4-FFF2-40B4-BE49-F238E27FC236}">
                <a16:creationId xmlns:a16="http://schemas.microsoft.com/office/drawing/2014/main" id="{3B6AB6BB-BC08-4CC9-8942-98F69EFEA466}"/>
              </a:ext>
            </a:extLst>
          </p:cNvPr>
          <p:cNvSpPr/>
          <p:nvPr/>
        </p:nvSpPr>
        <p:spPr>
          <a:xfrm>
            <a:off x="540930" y="6995205"/>
            <a:ext cx="1250267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参加費用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8" name="四角形: 対角を切り取る 77">
            <a:extLst>
              <a:ext uri="{FF2B5EF4-FFF2-40B4-BE49-F238E27FC236}">
                <a16:creationId xmlns:a16="http://schemas.microsoft.com/office/drawing/2014/main" id="{6D96AC96-B2F0-4964-A9FB-9B74EB19A628}"/>
              </a:ext>
            </a:extLst>
          </p:cNvPr>
          <p:cNvSpPr/>
          <p:nvPr/>
        </p:nvSpPr>
        <p:spPr>
          <a:xfrm>
            <a:off x="1737092" y="6972549"/>
            <a:ext cx="1814936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お一人 </a:t>
            </a:r>
            <a:r>
              <a:rPr lang="en-US" altLang="ja-JP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1,330</a:t>
            </a:r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</a:t>
            </a:r>
            <a:endParaRPr lang="en-US" altLang="ja-JP" sz="1600" b="1" u="sng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9" name="四角形: 対角を切り取る 78">
            <a:extLst>
              <a:ext uri="{FF2B5EF4-FFF2-40B4-BE49-F238E27FC236}">
                <a16:creationId xmlns:a16="http://schemas.microsoft.com/office/drawing/2014/main" id="{93F8CBD6-D4DF-4717-96B2-B70B3184617E}"/>
              </a:ext>
            </a:extLst>
          </p:cNvPr>
          <p:cNvSpPr/>
          <p:nvPr/>
        </p:nvSpPr>
        <p:spPr>
          <a:xfrm>
            <a:off x="3441032" y="7003239"/>
            <a:ext cx="3099501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下高井戸運動場 券売機で</a:t>
            </a:r>
            <a:endParaRPr lang="en-US" altLang="ja-JP" sz="12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                  </a:t>
            </a:r>
            <a:r>
              <a:rPr lang="ja-JP" altLang="en-US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チケットをご購入ください</a:t>
            </a:r>
            <a:endParaRPr lang="en-US" altLang="ja-JP" sz="12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0E1836C6-C3BC-4352-BA4C-01A95F34099B}"/>
              </a:ext>
            </a:extLst>
          </p:cNvPr>
          <p:cNvSpPr/>
          <p:nvPr/>
        </p:nvSpPr>
        <p:spPr>
          <a:xfrm>
            <a:off x="281386" y="6409290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EB7FBE69-E51A-4857-9011-32212BD826F5}"/>
              </a:ext>
            </a:extLst>
          </p:cNvPr>
          <p:cNvSpPr/>
          <p:nvPr/>
        </p:nvSpPr>
        <p:spPr>
          <a:xfrm>
            <a:off x="271814" y="7083790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FE036D21-F95A-4845-A840-E15BB91A431F}"/>
              </a:ext>
            </a:extLst>
          </p:cNvPr>
          <p:cNvSpPr/>
          <p:nvPr/>
        </p:nvSpPr>
        <p:spPr>
          <a:xfrm>
            <a:off x="610188" y="7950171"/>
            <a:ext cx="561035" cy="89958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87" name="四角形: 対角を切り取る 86">
            <a:extLst>
              <a:ext uri="{FF2B5EF4-FFF2-40B4-BE49-F238E27FC236}">
                <a16:creationId xmlns:a16="http://schemas.microsoft.com/office/drawing/2014/main" id="{EB939282-4EE6-43B1-ACDA-B96E94CA6A6A}"/>
              </a:ext>
            </a:extLst>
          </p:cNvPr>
          <p:cNvSpPr/>
          <p:nvPr/>
        </p:nvSpPr>
        <p:spPr>
          <a:xfrm>
            <a:off x="532500" y="7697406"/>
            <a:ext cx="749842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会場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3FB2914D-631D-41A3-8C64-F3BC70AE69B8}"/>
              </a:ext>
            </a:extLst>
          </p:cNvPr>
          <p:cNvSpPr/>
          <p:nvPr/>
        </p:nvSpPr>
        <p:spPr>
          <a:xfrm>
            <a:off x="276973" y="7779891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9" name="四角形: 対角を切り取る 88">
            <a:extLst>
              <a:ext uri="{FF2B5EF4-FFF2-40B4-BE49-F238E27FC236}">
                <a16:creationId xmlns:a16="http://schemas.microsoft.com/office/drawing/2014/main" id="{2684E28E-A153-4E5C-A21C-38DBC1A367C1}"/>
              </a:ext>
            </a:extLst>
          </p:cNvPr>
          <p:cNvSpPr/>
          <p:nvPr/>
        </p:nvSpPr>
        <p:spPr>
          <a:xfrm>
            <a:off x="1167570" y="7719650"/>
            <a:ext cx="1794715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下高井戸運動場</a:t>
            </a:r>
            <a:endParaRPr lang="en-US" altLang="ja-JP" sz="1600" b="1" u="sng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048A5D52-F5B3-4CB1-8EC8-467A193D56FB}"/>
              </a:ext>
            </a:extLst>
          </p:cNvPr>
          <p:cNvSpPr/>
          <p:nvPr/>
        </p:nvSpPr>
        <p:spPr>
          <a:xfrm>
            <a:off x="3467704" y="7922569"/>
            <a:ext cx="749842" cy="118778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92" name="四角形: 対角を切り取る 91">
            <a:extLst>
              <a:ext uri="{FF2B5EF4-FFF2-40B4-BE49-F238E27FC236}">
                <a16:creationId xmlns:a16="http://schemas.microsoft.com/office/drawing/2014/main" id="{02156228-8375-4A1F-846E-7591AE951F40}"/>
              </a:ext>
            </a:extLst>
          </p:cNvPr>
          <p:cNvSpPr/>
          <p:nvPr/>
        </p:nvSpPr>
        <p:spPr>
          <a:xfrm>
            <a:off x="3392904" y="7697406"/>
            <a:ext cx="920064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持ち物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9C2AD9C1-5051-4E39-9ED3-20581C4C9035}"/>
              </a:ext>
            </a:extLst>
          </p:cNvPr>
          <p:cNvSpPr/>
          <p:nvPr/>
        </p:nvSpPr>
        <p:spPr>
          <a:xfrm>
            <a:off x="3081276" y="7780159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4" name="四角形: 対角を切り取る 93">
            <a:extLst>
              <a:ext uri="{FF2B5EF4-FFF2-40B4-BE49-F238E27FC236}">
                <a16:creationId xmlns:a16="http://schemas.microsoft.com/office/drawing/2014/main" id="{0E673C35-AD63-4C6E-8CA0-B92A6ACE91EE}"/>
              </a:ext>
            </a:extLst>
          </p:cNvPr>
          <p:cNvSpPr/>
          <p:nvPr/>
        </p:nvSpPr>
        <p:spPr>
          <a:xfrm>
            <a:off x="4201822" y="7713846"/>
            <a:ext cx="1794715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動きやすい服装</a:t>
            </a:r>
            <a:endParaRPr lang="en-US" altLang="ja-JP" sz="1600" b="1" u="sng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5" name="四角形: 対角を切り取る 94">
            <a:extLst>
              <a:ext uri="{FF2B5EF4-FFF2-40B4-BE49-F238E27FC236}">
                <a16:creationId xmlns:a16="http://schemas.microsoft.com/office/drawing/2014/main" id="{C53ACDAF-6CAF-4E17-98F1-C364B7C81CCF}"/>
              </a:ext>
            </a:extLst>
          </p:cNvPr>
          <p:cNvSpPr/>
          <p:nvPr/>
        </p:nvSpPr>
        <p:spPr>
          <a:xfrm>
            <a:off x="4411951" y="8031692"/>
            <a:ext cx="2226375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運動靴・スパイクシューズ可</a:t>
            </a:r>
            <a:endParaRPr lang="en-US" altLang="ja-JP" sz="12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8" name="四角形: 対角を切り取る 57">
            <a:extLst>
              <a:ext uri="{FF2B5EF4-FFF2-40B4-BE49-F238E27FC236}">
                <a16:creationId xmlns:a16="http://schemas.microsoft.com/office/drawing/2014/main" id="{52462040-4ED3-464E-A918-3E6207FE34F7}"/>
              </a:ext>
            </a:extLst>
          </p:cNvPr>
          <p:cNvSpPr/>
          <p:nvPr/>
        </p:nvSpPr>
        <p:spPr>
          <a:xfrm>
            <a:off x="2123888" y="5905943"/>
            <a:ext cx="2764750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200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中学生は大人の付き添いが必須です</a:t>
            </a:r>
            <a:endParaRPr lang="en-US" altLang="ja-JP" sz="12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9" name="楕円 68">
            <a:extLst>
              <a:ext uri="{FF2B5EF4-FFF2-40B4-BE49-F238E27FC236}">
                <a16:creationId xmlns:a16="http://schemas.microsoft.com/office/drawing/2014/main" id="{E797DCB7-F96E-4F56-B39C-B8CDBB04B26C}"/>
              </a:ext>
            </a:extLst>
          </p:cNvPr>
          <p:cNvSpPr/>
          <p:nvPr/>
        </p:nvSpPr>
        <p:spPr>
          <a:xfrm>
            <a:off x="2130894" y="1069557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X</a:t>
            </a:r>
            <a:endParaRPr kumimoji="1" lang="ja-JP" altLang="en-US" sz="5400" dirty="0"/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2D4B5A12-8E6B-4A10-BBF4-020BC891025C}"/>
              </a:ext>
            </a:extLst>
          </p:cNvPr>
          <p:cNvSpPr/>
          <p:nvPr/>
        </p:nvSpPr>
        <p:spPr>
          <a:xfrm>
            <a:off x="835157" y="1057344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</a:t>
            </a:r>
            <a:endParaRPr kumimoji="1" lang="ja-JP" altLang="en-US" sz="5400" dirty="0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A481EE5B-2B3D-4442-BC6C-384C80921DEE}"/>
              </a:ext>
            </a:extLst>
          </p:cNvPr>
          <p:cNvSpPr/>
          <p:nvPr/>
        </p:nvSpPr>
        <p:spPr>
          <a:xfrm>
            <a:off x="1268549" y="530289"/>
            <a:ext cx="743967" cy="7636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男</a:t>
            </a:r>
            <a:endParaRPr kumimoji="1" lang="ja-JP" altLang="en-US" sz="4400" dirty="0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ACF02FC8-DED1-419D-B0B2-05CF0C4E1C8A}"/>
              </a:ext>
            </a:extLst>
          </p:cNvPr>
          <p:cNvSpPr/>
          <p:nvPr/>
        </p:nvSpPr>
        <p:spPr>
          <a:xfrm>
            <a:off x="1927805" y="518470"/>
            <a:ext cx="743967" cy="7636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女</a:t>
            </a:r>
            <a:endParaRPr kumimoji="1" lang="ja-JP" altLang="en-US" sz="4400" dirty="0"/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96F9EAF3-1C48-45C4-8F66-7FE8BA5F8E31}"/>
              </a:ext>
            </a:extLst>
          </p:cNvPr>
          <p:cNvSpPr/>
          <p:nvPr/>
        </p:nvSpPr>
        <p:spPr>
          <a:xfrm>
            <a:off x="2854261" y="1078867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</a:t>
            </a:r>
            <a:endParaRPr kumimoji="1" lang="ja-JP" altLang="en-US" sz="5400" dirty="0"/>
          </a:p>
        </p:txBody>
      </p:sp>
      <p:sp>
        <p:nvSpPr>
          <p:cNvPr id="101" name="楕円 100">
            <a:extLst>
              <a:ext uri="{FF2B5EF4-FFF2-40B4-BE49-F238E27FC236}">
                <a16:creationId xmlns:a16="http://schemas.microsoft.com/office/drawing/2014/main" id="{E27CF4BB-70D4-401C-A424-3EAB95A34E1C}"/>
              </a:ext>
            </a:extLst>
          </p:cNvPr>
          <p:cNvSpPr/>
          <p:nvPr/>
        </p:nvSpPr>
        <p:spPr>
          <a:xfrm>
            <a:off x="3628326" y="1309248"/>
            <a:ext cx="743967" cy="7636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ツ</a:t>
            </a:r>
            <a:endParaRPr kumimoji="1" lang="ja-JP" altLang="en-US" sz="4400" dirty="0"/>
          </a:p>
        </p:txBody>
      </p:sp>
      <p:sp>
        <p:nvSpPr>
          <p:cNvPr id="102" name="楕円 101">
            <a:extLst>
              <a:ext uri="{FF2B5EF4-FFF2-40B4-BE49-F238E27FC236}">
                <a16:creationId xmlns:a16="http://schemas.microsoft.com/office/drawing/2014/main" id="{02DE1291-83FE-49CE-A536-0BEED31FFB9F}"/>
              </a:ext>
            </a:extLst>
          </p:cNvPr>
          <p:cNvSpPr/>
          <p:nvPr/>
        </p:nvSpPr>
        <p:spPr>
          <a:xfrm>
            <a:off x="4179851" y="1099386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</a:t>
            </a:r>
            <a:endParaRPr kumimoji="1" lang="ja-JP" altLang="en-US" sz="5400" dirty="0"/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63A629C3-2959-4BCA-BB88-EBD377EDE707}"/>
              </a:ext>
            </a:extLst>
          </p:cNvPr>
          <p:cNvSpPr/>
          <p:nvPr/>
        </p:nvSpPr>
        <p:spPr>
          <a:xfrm>
            <a:off x="5021375" y="1099385"/>
            <a:ext cx="966507" cy="9763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540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F218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endParaRPr kumimoji="1" lang="ja-JP" altLang="en-US" sz="5400" dirty="0"/>
          </a:p>
        </p:txBody>
      </p:sp>
      <p:sp>
        <p:nvSpPr>
          <p:cNvPr id="56" name="星: 5 pt 55">
            <a:extLst>
              <a:ext uri="{FF2B5EF4-FFF2-40B4-BE49-F238E27FC236}">
                <a16:creationId xmlns:a16="http://schemas.microsoft.com/office/drawing/2014/main" id="{7B2A796B-CF27-4A1C-9531-F6C87CF444C4}"/>
              </a:ext>
            </a:extLst>
          </p:cNvPr>
          <p:cNvSpPr/>
          <p:nvPr/>
        </p:nvSpPr>
        <p:spPr>
          <a:xfrm>
            <a:off x="484570" y="778734"/>
            <a:ext cx="714337" cy="661920"/>
          </a:xfrm>
          <a:prstGeom prst="star5">
            <a:avLst/>
          </a:prstGeom>
          <a:solidFill>
            <a:srgbClr val="FFC000"/>
          </a:solidFill>
          <a:ln>
            <a:solidFill>
              <a:srgbClr val="0F2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57" name="星: 5 pt 56">
            <a:extLst>
              <a:ext uri="{FF2B5EF4-FFF2-40B4-BE49-F238E27FC236}">
                <a16:creationId xmlns:a16="http://schemas.microsoft.com/office/drawing/2014/main" id="{B6F2ACD5-112B-4C35-9EFF-C328072971FA}"/>
              </a:ext>
            </a:extLst>
          </p:cNvPr>
          <p:cNvSpPr/>
          <p:nvPr/>
        </p:nvSpPr>
        <p:spPr>
          <a:xfrm>
            <a:off x="5476191" y="1687448"/>
            <a:ext cx="714337" cy="661920"/>
          </a:xfrm>
          <a:prstGeom prst="star5">
            <a:avLst/>
          </a:prstGeom>
          <a:solidFill>
            <a:srgbClr val="FFC000"/>
          </a:solidFill>
          <a:ln>
            <a:solidFill>
              <a:srgbClr val="0F2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104" name="四角形: 対角を切り取る 103">
            <a:extLst>
              <a:ext uri="{FF2B5EF4-FFF2-40B4-BE49-F238E27FC236}">
                <a16:creationId xmlns:a16="http://schemas.microsoft.com/office/drawing/2014/main" id="{A3412092-4313-4B6D-8DBF-51A61B6E1998}"/>
              </a:ext>
            </a:extLst>
          </p:cNvPr>
          <p:cNvSpPr/>
          <p:nvPr/>
        </p:nvSpPr>
        <p:spPr>
          <a:xfrm>
            <a:off x="1136237" y="2031826"/>
            <a:ext cx="4402554" cy="363118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中学生～成人向け サッカープログラム</a:t>
            </a:r>
            <a:endParaRPr lang="en-US" altLang="ja-JP" sz="2000" dirty="0">
              <a:ln>
                <a:solidFill>
                  <a:srgbClr val="002060"/>
                </a:solidFill>
              </a:ln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5" name="四角形: 対角を切り取る 104">
            <a:extLst>
              <a:ext uri="{FF2B5EF4-FFF2-40B4-BE49-F238E27FC236}">
                <a16:creationId xmlns:a16="http://schemas.microsoft.com/office/drawing/2014/main" id="{7ED1F7B3-7667-401F-8346-8904830261CE}"/>
              </a:ext>
            </a:extLst>
          </p:cNvPr>
          <p:cNvSpPr/>
          <p:nvPr/>
        </p:nvSpPr>
        <p:spPr>
          <a:xfrm>
            <a:off x="3429000" y="6416258"/>
            <a:ext cx="3305241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ウォーミングアップ・チーム分けの時間を含む</a:t>
            </a:r>
            <a:endParaRPr lang="en-US" altLang="ja-JP" sz="12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6" name="四角形: 対角を切り取る 105">
            <a:extLst>
              <a:ext uri="{FF2B5EF4-FFF2-40B4-BE49-F238E27FC236}">
                <a16:creationId xmlns:a16="http://schemas.microsoft.com/office/drawing/2014/main" id="{CCB03D76-A717-4E27-BFD1-AE86E25F4415}"/>
              </a:ext>
            </a:extLst>
          </p:cNvPr>
          <p:cNvSpPr/>
          <p:nvPr/>
        </p:nvSpPr>
        <p:spPr>
          <a:xfrm>
            <a:off x="3624898" y="4329053"/>
            <a:ext cx="2860124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2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当日は施設ルールを遵守してください</a:t>
            </a:r>
            <a:endParaRPr lang="en-US" altLang="ja-JP" sz="12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09096ECE-3E06-4566-5FA3-8D7B4C5C85E9}"/>
              </a:ext>
            </a:extLst>
          </p:cNvPr>
          <p:cNvSpPr/>
          <p:nvPr/>
        </p:nvSpPr>
        <p:spPr>
          <a:xfrm>
            <a:off x="570697" y="5190277"/>
            <a:ext cx="863030" cy="97099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n>
                <a:solidFill>
                  <a:srgbClr val="0F218B"/>
                </a:solidFill>
              </a:ln>
            </a:endParaRPr>
          </a:p>
        </p:txBody>
      </p:sp>
      <p:sp>
        <p:nvSpPr>
          <p:cNvPr id="52" name="四角形: 対角を切り取る 51">
            <a:extLst>
              <a:ext uri="{FF2B5EF4-FFF2-40B4-BE49-F238E27FC236}">
                <a16:creationId xmlns:a16="http://schemas.microsoft.com/office/drawing/2014/main" id="{EBAA3484-AE8E-F36A-2614-CC4C6F90A12B}"/>
              </a:ext>
            </a:extLst>
          </p:cNvPr>
          <p:cNvSpPr/>
          <p:nvPr/>
        </p:nvSpPr>
        <p:spPr>
          <a:xfrm>
            <a:off x="527269" y="4973774"/>
            <a:ext cx="954413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開催日</a:t>
            </a:r>
            <a:endParaRPr lang="en-US" altLang="ja-JP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70FC2140-2BEB-0574-089D-57235CDCF485}"/>
              </a:ext>
            </a:extLst>
          </p:cNvPr>
          <p:cNvSpPr/>
          <p:nvPr/>
        </p:nvSpPr>
        <p:spPr>
          <a:xfrm>
            <a:off x="265535" y="5027138"/>
            <a:ext cx="271671" cy="260238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0" name="四角形: 対角を切り取る 59">
            <a:extLst>
              <a:ext uri="{FF2B5EF4-FFF2-40B4-BE49-F238E27FC236}">
                <a16:creationId xmlns:a16="http://schemas.microsoft.com/office/drawing/2014/main" id="{06C18A2A-EAB7-7CF0-60DA-74F89462D0CD}"/>
              </a:ext>
            </a:extLst>
          </p:cNvPr>
          <p:cNvSpPr/>
          <p:nvPr/>
        </p:nvSpPr>
        <p:spPr>
          <a:xfrm>
            <a:off x="1506259" y="4991440"/>
            <a:ext cx="4280930" cy="347415"/>
          </a:xfrm>
          <a:prstGeom prst="snip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2022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 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火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火</a:t>
            </a:r>
            <a:r>
              <a:rPr lang="en-US" altLang="ja-JP" sz="2000" b="1" u="sng" dirty="0">
                <a:ln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endParaRPr lang="en-US" altLang="ja-JP" sz="2000" b="1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1B57862-AC7D-77C2-CF8A-2E6D8825A961}"/>
              </a:ext>
            </a:extLst>
          </p:cNvPr>
          <p:cNvSpPr txBox="1"/>
          <p:nvPr/>
        </p:nvSpPr>
        <p:spPr>
          <a:xfrm>
            <a:off x="106839" y="8869679"/>
            <a:ext cx="262340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下高井戸運動場</a:t>
            </a:r>
            <a:endParaRPr lang="en-US" altLang="ja-JP" sz="2000" b="1" dirty="0">
              <a:ln w="0"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en-US" altLang="ja-JP" sz="2000" b="1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en-US" altLang="ja-JP" sz="2000" dirty="0">
                <a:ln w="19050">
                  <a:solidFill>
                    <a:schemeClr val="bg1"/>
                  </a:solidFill>
                </a:ln>
                <a:solidFill>
                  <a:srgbClr val="FC001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03-5374-6191</a:t>
            </a:r>
            <a:r>
              <a:rPr lang="en-US" altLang="ja-JP" sz="2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lang="en-US" altLang="ja-JP" sz="2000" dirty="0">
              <a:ln w="0"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2B21D54-8952-EC75-4774-348F83DAA804}"/>
              </a:ext>
            </a:extLst>
          </p:cNvPr>
          <p:cNvSpPr/>
          <p:nvPr/>
        </p:nvSpPr>
        <p:spPr>
          <a:xfrm>
            <a:off x="243452" y="8605402"/>
            <a:ext cx="1953540" cy="307777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n>
                  <a:solidFill>
                    <a:srgbClr val="0F218B"/>
                  </a:solidFill>
                </a:ln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お申込み・お問合せ</a:t>
            </a:r>
          </a:p>
        </p:txBody>
      </p:sp>
      <p:sp>
        <p:nvSpPr>
          <p:cNvPr id="8" name="四角形: 対角を丸める 7">
            <a:extLst>
              <a:ext uri="{FF2B5EF4-FFF2-40B4-BE49-F238E27FC236}">
                <a16:creationId xmlns:a16="http://schemas.microsoft.com/office/drawing/2014/main" id="{AA18AE83-EE5C-D146-0184-DB32C1032808}"/>
              </a:ext>
            </a:extLst>
          </p:cNvPr>
          <p:cNvSpPr/>
          <p:nvPr/>
        </p:nvSpPr>
        <p:spPr>
          <a:xfrm>
            <a:off x="2794001" y="8636812"/>
            <a:ext cx="3763219" cy="910078"/>
          </a:xfrm>
          <a:prstGeom prst="round2DiagRect">
            <a:avLst/>
          </a:prstGeom>
          <a:solidFill>
            <a:srgbClr val="FF0000"/>
          </a:solidFill>
          <a:ln w="349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DE14216F-0789-17D1-707D-7967F25AD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904" y="8528044"/>
            <a:ext cx="1003618" cy="10516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5D6A59D-9998-0115-EE13-F18C4C03B1BE}"/>
              </a:ext>
            </a:extLst>
          </p:cNvPr>
          <p:cNvSpPr/>
          <p:nvPr/>
        </p:nvSpPr>
        <p:spPr>
          <a:xfrm>
            <a:off x="2827991" y="8637697"/>
            <a:ext cx="2527063" cy="307777"/>
          </a:xfrm>
          <a:prstGeom prst="roundRect">
            <a:avLst/>
          </a:prstGeom>
          <a:solidFill>
            <a:srgbClr val="C69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イベント中止時の確認方法</a:t>
            </a:r>
            <a:endParaRPr kumimoji="1" lang="ja-JP" altLang="en-US" sz="1600" dirty="0">
              <a:ln>
                <a:solidFill>
                  <a:srgbClr val="0F218B"/>
                </a:solidFill>
              </a:ln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BD735A-0641-5BEA-3948-4B8A2C89FB5C}"/>
              </a:ext>
            </a:extLst>
          </p:cNvPr>
          <p:cNvSpPr txBox="1"/>
          <p:nvPr/>
        </p:nvSpPr>
        <p:spPr>
          <a:xfrm>
            <a:off x="2752465" y="8890405"/>
            <a:ext cx="2971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荒天等により</a:t>
            </a:r>
            <a:r>
              <a:rPr lang="ja-JP" altLang="en-US" sz="1200" u="sng" dirty="0">
                <a:ln w="0">
                  <a:solidFill>
                    <a:srgbClr val="0070C0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イベント中止の場合のみ</a:t>
            </a:r>
            <a:r>
              <a:rPr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endParaRPr lang="en-US" altLang="ja-JP" sz="1200" dirty="0">
              <a:ln w="0"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開催時間の１時間前までに</a:t>
            </a:r>
            <a:r>
              <a:rPr kumimoji="1"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下高井戸運動場</a:t>
            </a:r>
            <a:r>
              <a:rPr kumimoji="1" lang="en-US" altLang="ja-JP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H.P.</a:t>
            </a:r>
            <a:r>
              <a:rPr kumimoji="1"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に中止文を</a:t>
            </a:r>
            <a:r>
              <a:rPr lang="ja-JP" altLang="en-US" sz="1200" dirty="0">
                <a:ln w="0">
                  <a:solidFill>
                    <a:srgbClr val="0F218B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掲載いたします。→→</a:t>
            </a:r>
            <a:endParaRPr kumimoji="1" lang="ja-JP" altLang="en-US" sz="1200" dirty="0">
              <a:ln>
                <a:solidFill>
                  <a:srgbClr val="0F218B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24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250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20120328-2</dc:creator>
  <cp:lastModifiedBy>shimotakaido01</cp:lastModifiedBy>
  <cp:revision>56</cp:revision>
  <cp:lastPrinted>2022-05-03T07:42:08Z</cp:lastPrinted>
  <dcterms:created xsi:type="dcterms:W3CDTF">2017-06-06T08:24:06Z</dcterms:created>
  <dcterms:modified xsi:type="dcterms:W3CDTF">2022-08-26T08:15:04Z</dcterms:modified>
</cp:coreProperties>
</file>